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9" r:id="rId3"/>
    <p:sldId id="256" r:id="rId4"/>
    <p:sldId id="267" r:id="rId5"/>
    <p:sldId id="262" r:id="rId6"/>
    <p:sldId id="263" r:id="rId7"/>
    <p:sldId id="264" r:id="rId8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E944-6FF1-44B1-A38A-026467A62F5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ADD5-DE98-4E7B-8CE1-45E297895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2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ADD5-DE98-4E7B-8CE1-45E2978954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ADD5-DE98-4E7B-8CE1-45E297895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mailto:Postgraduate@bsu.edu.ru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hyperlink" Target="https://vk.com/aspirant_bsu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abitur.bsu.edu.ru/abitur/rules/06/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9123" y="404664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подготовки </a:t>
            </a:r>
          </a:p>
          <a:p>
            <a:pPr algn="ctr"/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НАУКИ О ЗЕМЛЕ</a:t>
            </a:r>
          </a:p>
        </p:txBody>
      </p:sp>
      <p:pic>
        <p:nvPicPr>
          <p:cNvPr id="4" name="Picture 4" descr="D:\Мои доки\+Untitled_Panora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5"/>
          <a:stretch>
            <a:fillRect/>
          </a:stretch>
        </p:blipFill>
        <p:spPr bwMode="auto">
          <a:xfrm>
            <a:off x="0" y="2132856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11" y="6344541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390" y="19246"/>
            <a:ext cx="227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ПРИЛОЖЕНИЕ </a:t>
            </a:r>
            <a:endParaRPr lang="ru-RU" sz="1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 распоряжению </a:t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от ___.___._____ № ______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538381" y="228625"/>
            <a:ext cx="5217642" cy="6363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структурного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подраздедения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00" y="5085184"/>
            <a:ext cx="3133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Игнатенко Игнат Михайлович,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Директор института наук о Земле,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К.т.н., доцент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022307"/>
            <a:ext cx="532859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«Аспирантура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одна из форм подготовки кадров высшей квалификации. Для тех, кто понял, что обычной программы ему недостаточно и он хочет погрузиться в премудрости науки могут продолжить образование в аспирантуре. Решение поступить в аспирантуру является серьезным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шагом………»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491880" y="1780821"/>
            <a:ext cx="5328592" cy="1601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82906" y="4277085"/>
            <a:ext cx="5328592" cy="1601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324547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Игнатенко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" y="1436354"/>
            <a:ext cx="3355743" cy="31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3968" y="558725"/>
            <a:ext cx="3336541" cy="502028"/>
          </a:xfrm>
        </p:spPr>
        <p:txBody>
          <a:bodyPr anchor="ctr">
            <a:normAutofit fontScale="92500"/>
          </a:bodyPr>
          <a:lstStyle/>
          <a:p>
            <a:pPr algn="ctr"/>
            <a:endParaRPr lang="ru-RU" sz="13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ОБРАЗОВАТЕЛЬНАЯ ДЕЯТЕЛЬНОСТЬ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720" y="752976"/>
            <a:ext cx="165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АСПИРАНТУРА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>
          <a:xfrm>
            <a:off x="35496" y="906864"/>
            <a:ext cx="683224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74905" y="899392"/>
            <a:ext cx="683224" cy="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1060753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2204864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76089"/>
              </p:ext>
            </p:extLst>
          </p:nvPr>
        </p:nvGraphicFramePr>
        <p:xfrm>
          <a:off x="-19257" y="2348880"/>
          <a:ext cx="3132138" cy="13951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32138"/>
              </a:tblGrid>
              <a:tr h="36049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 выпускников,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перспективы защиты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Исследователь. Преподаватель-исследователь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91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кандидатской диссертации на степень кандидата географических наук в диссертационном совете ___________________________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-19107" y="3842305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133950"/>
            <a:ext cx="313184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461062"/>
              </p:ext>
            </p:extLst>
          </p:nvPr>
        </p:nvGraphicFramePr>
        <p:xfrm>
          <a:off x="-7012" y="3908920"/>
          <a:ext cx="3132138" cy="11521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98819"/>
                <a:gridCol w="1133319"/>
              </a:tblGrid>
              <a:tr h="278633">
                <a:tc gridSpan="2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229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и философия науки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Тестирование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3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</a:txBody>
                  <a:tcPr/>
                </a:tc>
              </a:tr>
              <a:tr h="278633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Устно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3347864" y="1060753"/>
            <a:ext cx="579613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07247"/>
              </p:ext>
            </p:extLst>
          </p:nvPr>
        </p:nvGraphicFramePr>
        <p:xfrm>
          <a:off x="3262506" y="1196752"/>
          <a:ext cx="2952328" cy="1615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2328"/>
              </a:tblGrid>
              <a:tr h="2825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профессиональные образовательные программы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Землеустройство, кадастр и мониторинг земель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Геоэкология (по отраслям)</a:t>
                      </a: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>
            <a:off x="6452592" y="2996952"/>
            <a:ext cx="269140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3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561365"/>
              </p:ext>
            </p:extLst>
          </p:nvPr>
        </p:nvGraphicFramePr>
        <p:xfrm>
          <a:off x="6452592" y="3144734"/>
          <a:ext cx="2691408" cy="39537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1408"/>
              </a:tblGrid>
              <a:tr h="21225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Академические партнеры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Ляонинский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университет (Китай)</a:t>
                      </a: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Казахский национальный университет им. Аль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Фараби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(Казахстан)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Университет прикладных наук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Ханзе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(Нидерланды)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Российский государственный геолого-разведочный университет им. Серго Орджоникидзе</a:t>
                      </a: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00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922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6452592" y="6733756"/>
            <a:ext cx="269140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6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090471"/>
              </p:ext>
            </p:extLst>
          </p:nvPr>
        </p:nvGraphicFramePr>
        <p:xfrm>
          <a:off x="-1" y="5208616"/>
          <a:ext cx="3131841" cy="20310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31841"/>
              </a:tblGrid>
              <a:tr h="2366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Белгород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ул. Победы, 85, корп. 12, кабинет 4-7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+7 (4722) 30-10-36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      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Postgraduate@bsu.edu.ru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       </a:t>
                      </a:r>
                      <a:r>
                        <a:rPr lang="en-US" sz="1000" b="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http://abitur.bsu.edu.ru/abitur/rules/06/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https://vk.com/aspirant_bsu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86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" y="5490174"/>
            <a:ext cx="266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" y="5802796"/>
            <a:ext cx="1619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" y="6084703"/>
            <a:ext cx="264905" cy="1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obicloud.com.au/wp-content/uploads/kisspng-web-development-web-design-logo-website-5abbea0aefbbd2.1023373715222645869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s://cdn.profi.travel/storage/profi-travel/uploads/CKEditor/5bd29cc42d37c47247906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s://img2.freepng.ru/20180328/oce/kisspng-web-development-web-design-logo-website-5abbea0acaa518.00436482152226458683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Documents and Settings\Glumova\Рабочий стол\Глумова Я.Г\Презентация\kisspng-web-development-web-design-logo-website-5abbea0acaa518.00436482152226458683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" y="6381328"/>
            <a:ext cx="265385" cy="2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Glumova\Рабочий стол\Глумова Я.Г\Презентация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" y="6625952"/>
            <a:ext cx="291442" cy="2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351086" y="899391"/>
            <a:ext cx="1148906" cy="7474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96336" y="906865"/>
            <a:ext cx="144016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5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42888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" b="5698"/>
          <a:stretch/>
        </p:blipFill>
        <p:spPr bwMode="auto">
          <a:xfrm>
            <a:off x="3527884" y="3212976"/>
            <a:ext cx="1944216" cy="18137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6888"/>
            <a:ext cx="1879816" cy="18414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6075428"/>
              </p:ext>
            </p:extLst>
          </p:nvPr>
        </p:nvGraphicFramePr>
        <p:xfrm>
          <a:off x="0" y="1196753"/>
          <a:ext cx="3132138" cy="9361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6069"/>
                <a:gridCol w="1566069"/>
              </a:tblGrid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года/4 года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Очная/заочная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 обучения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919233"/>
              </p:ext>
            </p:extLst>
          </p:nvPr>
        </p:nvGraphicFramePr>
        <p:xfrm>
          <a:off x="3262506" y="5095817"/>
          <a:ext cx="2880320" cy="16716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0320"/>
              </a:tblGrid>
              <a:tr h="26959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Гранты/стипендиальные</a:t>
                      </a:r>
                      <a:r>
                        <a:rPr lang="ru-RU" sz="1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программы 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45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Аспиранты принимают участие в подготовке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реализации оплачиваемых научных грантов в таких фондах как РФФИ, РГО, РНФ, </a:t>
                      </a:r>
                      <a:r>
                        <a:rPr lang="en-US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Erasmus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0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45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Стипендиальных программах: стипендия Губернатора, стипендия Президента и Правительства, стипендия Президента для обучения за рубежом. </a:t>
                      </a:r>
                      <a:endParaRPr lang="en-US" sz="10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Землеустройство, кадастр и мониторинг земель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92285" y="1145326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Геоэкология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764704"/>
            <a:ext cx="9144000" cy="1281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118729"/>
            <a:ext cx="9144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8109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Почему я выбрал … (мнение выпускников)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7957" y="2599273"/>
            <a:ext cx="2112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Морабандза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Куму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Буйа, 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оранжерейного хозяйства управления ландшафтных работ и обслуживания территорий НИУ «БелГУ»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4221088"/>
            <a:ext cx="4224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Еще будучи студентом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выпускного курса я мечтал поступить в аспирантуру на факультете, где обучался. В первую очередь, потому что не желал расставаться со студенческой скамьей, с вузом, с образом жизни студента. Во-вторых, очень хотел связать свою жизнь с наукой, оставить в ней след. Программу аспирантуры «Землеустройство, кадастр и мониторинг земель»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выбрал потому что мне всегда были интересны аспекты земельно-имущественных отношений в России, обладающей самой большой площадью земельного фонда в мире, где земля является главным богатством.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-3898" y="6741370"/>
            <a:ext cx="914789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-3898" y="6525344"/>
            <a:ext cx="4569453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88640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97225" y="2549977"/>
            <a:ext cx="211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Иван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Евгеньевич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географических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ГИС ООО «Стройизыскание»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9582" y="4221087"/>
            <a:ext cx="42244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Геоэкология - комплексная наука на стыке экологии, геологии, геохимии, биологии и географии. Основной задачей геоэкологии является изучение изменений жизнеобеспечивающих ресурсов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геосферных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оболочек под влиянием природных и антропогенных факторов, их охрана, рациональное использование и контроль с целью сохранения для нынешних и будущих поколений людей продуктивной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среды. Геоэколог может реализовать себя не только на производстве, в частных или государственных корпорациях и компаниях, но и в научной и образовательной сферах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Я как раз планирую стать преподавателем в области охраны окружающей среды, поэтому поступил в аспирантуру по программе «Геоэкология».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"/>
          <a:stretch/>
        </p:blipFill>
        <p:spPr>
          <a:xfrm>
            <a:off x="595740" y="1925693"/>
            <a:ext cx="1741113" cy="21825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6" y="1984421"/>
            <a:ext cx="1930626" cy="21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460500" y="273562"/>
            <a:ext cx="32555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7151" y="353784"/>
            <a:ext cx="650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руководство аспирантами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 доктора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</a:p>
        </p:txBody>
      </p:sp>
      <p:sp>
        <p:nvSpPr>
          <p:cNvPr id="9" name="AutoShape 4" descr="Mosrovkin2.JPG"/>
          <p:cNvSpPr>
            <a:spLocks noChangeAspect="1" noChangeArrowheads="1"/>
          </p:cNvSpPr>
          <p:nvPr/>
        </p:nvSpPr>
        <p:spPr bwMode="auto">
          <a:xfrm>
            <a:off x="155575" y="-830263"/>
            <a:ext cx="26098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aginnov.ru/assets/images/authors/tinyakova-v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ginnov.ru/assets/images/authors/tinyakova-v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4" y="260648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159894" y="858659"/>
            <a:ext cx="1936533" cy="3338231"/>
            <a:chOff x="1756903" y="867214"/>
            <a:chExt cx="1936533" cy="3338231"/>
          </a:xfrm>
        </p:grpSpPr>
        <p:sp>
          <p:nvSpPr>
            <p:cNvPr id="37" name="TextBox 36"/>
            <p:cNvSpPr txBox="1"/>
            <p:nvPr/>
          </p:nvSpPr>
          <p:spPr>
            <a:xfrm>
              <a:off x="1756903" y="2882006"/>
              <a:ext cx="19365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Чендев Юрий Георгиевич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д.г.н., доцент.</a:t>
              </a:r>
            </a:p>
            <a:p>
              <a:pPr algn="ctr"/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Сфера научных интересов: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генезис, эволюция и география почв, историческая география и археологическое почвоведение.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Автор теории природной и антропогенной эволюции лесостепных почв Среднерусской возвышенности в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голоцене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556" y="867214"/>
              <a:ext cx="1614524" cy="201479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401666" y="930719"/>
            <a:ext cx="1807691" cy="2995852"/>
            <a:chOff x="3570185" y="957225"/>
            <a:chExt cx="1807691" cy="2995852"/>
          </a:xfrm>
        </p:grpSpPr>
        <p:sp>
          <p:nvSpPr>
            <p:cNvPr id="38" name="TextBox 37"/>
            <p:cNvSpPr txBox="1"/>
            <p:nvPr/>
          </p:nvSpPr>
          <p:spPr>
            <a:xfrm>
              <a:off x="3570185" y="2875859"/>
              <a:ext cx="1807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Лукин Сергей Викторович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д.с-х.н., профессор.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мониторинг, эколого-токсикологическая оценка содержания химических элементов в почве и сельскохозяйственных растениях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1"/>
            <a:stretch/>
          </p:blipFill>
          <p:spPr>
            <a:xfrm>
              <a:off x="3673760" y="957225"/>
              <a:ext cx="1536422" cy="192203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4333562" y="3999575"/>
            <a:ext cx="1811153" cy="2697189"/>
            <a:chOff x="1022888" y="3518570"/>
            <a:chExt cx="1707253" cy="2697189"/>
          </a:xfrm>
        </p:grpSpPr>
        <p:sp>
          <p:nvSpPr>
            <p:cNvPr id="43" name="TextBox 42"/>
            <p:cNvSpPr txBox="1"/>
            <p:nvPr/>
          </p:nvSpPr>
          <p:spPr>
            <a:xfrm>
              <a:off x="1022888" y="5384762"/>
              <a:ext cx="1707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Смирнова Лидия Григорьевна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д.б.н., профессор.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почвоведение, агрохимия, экология, ландшафтная экология, ландшафтное планирование,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землеустройство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5" t="10664" r="30325" b="4922"/>
            <a:stretch/>
          </p:blipFill>
          <p:spPr>
            <a:xfrm>
              <a:off x="1054575" y="3518570"/>
              <a:ext cx="1501857" cy="186619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80809" y="865483"/>
            <a:ext cx="1650000" cy="3016587"/>
            <a:chOff x="2116315" y="3209493"/>
            <a:chExt cx="1650000" cy="3016587"/>
          </a:xfrm>
        </p:grpSpPr>
        <p:sp>
          <p:nvSpPr>
            <p:cNvPr id="44" name="TextBox 43"/>
            <p:cNvSpPr txBox="1"/>
            <p:nvPr/>
          </p:nvSpPr>
          <p:spPr>
            <a:xfrm>
              <a:off x="2116315" y="5148862"/>
              <a:ext cx="165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Голеусов Павел Вячеславович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д.г.н., доцент.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геоэкология, реставрационная экология, мониторинг состояния окружающей среды, рекультивация 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земель, реставрационная экология</a:t>
              </a: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" b="14098"/>
            <a:stretch/>
          </p:blipFill>
          <p:spPr>
            <a:xfrm>
              <a:off x="2126932" y="3209493"/>
              <a:ext cx="1561538" cy="195543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593009" y="3999575"/>
            <a:ext cx="1949033" cy="2595056"/>
            <a:chOff x="233669" y="4225387"/>
            <a:chExt cx="1949033" cy="2595056"/>
          </a:xfrm>
        </p:grpSpPr>
        <p:sp>
          <p:nvSpPr>
            <p:cNvPr id="45" name="TextBox 44"/>
            <p:cNvSpPr txBox="1"/>
            <p:nvPr/>
          </p:nvSpPr>
          <p:spPr>
            <a:xfrm>
              <a:off x="233669" y="6112557"/>
              <a:ext cx="1949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Новых Лариса Леонидовна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к.б.н.,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доцент.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почвоведение, геоэкология, методика преподавания географии и экологии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77" y="4225387"/>
              <a:ext cx="1415378" cy="188717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22984" y="869207"/>
            <a:ext cx="1936910" cy="3057364"/>
            <a:chOff x="179544" y="902841"/>
            <a:chExt cx="1796097" cy="294545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04" y="902841"/>
              <a:ext cx="1498607" cy="224753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79544" y="3140407"/>
              <a:ext cx="17960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Корнилов Андрей Геннадьевич</a:t>
              </a: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8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д.г.н., профессор.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геоэкология, охрана окружающей среды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97146" y="4328475"/>
            <a:ext cx="3429214" cy="1996242"/>
            <a:chOff x="297146" y="4328475"/>
            <a:chExt cx="3429214" cy="199624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 r="22916"/>
            <a:stretch/>
          </p:blipFill>
          <p:spPr>
            <a:xfrm>
              <a:off x="297146" y="4328475"/>
              <a:ext cx="1639089" cy="199624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900942" y="4468377"/>
              <a:ext cx="18254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Лисецкий Федор Николаевич</a:t>
              </a: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, </a:t>
              </a:r>
              <a:br>
                <a:rPr lang="ru-RU" sz="8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д.г.н., профессор.</a:t>
              </a:r>
            </a:p>
            <a:p>
              <a:pPr algn="ctr"/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Сфера научных интересов: разработка принципов почвозащитного и экологического обустройства агроландшафтов, математическое моделирование процессов воспроизводства почв, изучение эволюции почв в природном и антропогенном тренде, исследование пространственно-временной организации ландшафтов и ее изменения в результате земледельческого освоения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00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5220072" y="188901"/>
            <a:ext cx="3923928" cy="1281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220072" y="488286"/>
            <a:ext cx="392392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8211" y="201715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НАУКА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069" y="771019"/>
            <a:ext cx="385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научных, международных лабораторий, школ …. 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01715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3069" y="3573016"/>
            <a:ext cx="385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Наличие именных аудиторий, соответствующих профилю образовательной программы 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306" y="509492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Научные мероприятия </a:t>
            </a:r>
            <a:endParaRPr lang="ru-RU" sz="12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786491"/>
            <a:ext cx="3970186" cy="36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XXXII Пленум Геоморфологической Комиссии РАН «Антропогенная геоморфология: наука и практика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Объединенный пленум Учебно-методических советов по направлениям «География», «Картография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», «Гидрометеорология», «Экология и природопользование» Федерального учебно-методического объединения (ФУМО) по укрупненным группам специальностей и направлений «Науки о Земле»,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VII съезд Общества почвоведов имени В.В. Докучаева, 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Международная научная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конференции «Проблемы природопользования и экологическая ситуация в Европейской России и сопредельных странах»,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Региональный этап всероссийского чемпионата по решению кейсов в области горного дела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акция «Всероссийский географический диктант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Международный симпозиум «Освоение месторождений минеральных ресурсов и подземное строительство в сложных гидрогеологических условиях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Всероссийское совещание «Mеловая система России и ближнего зарубежья: проблемы стратиграфии и палеогеографии» </a:t>
            </a:r>
          </a:p>
          <a:p>
            <a:pPr lvl="0" indent="4572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89" y="4563889"/>
            <a:ext cx="2552323" cy="170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31" y="4381849"/>
            <a:ext cx="1529520" cy="1019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0682" r="-1" b="13470"/>
          <a:stretch/>
        </p:blipFill>
        <p:spPr>
          <a:xfrm>
            <a:off x="348261" y="4293096"/>
            <a:ext cx="1760659" cy="1039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000" r="10101" b="2401"/>
          <a:stretch/>
        </p:blipFill>
        <p:spPr>
          <a:xfrm rot="5400000">
            <a:off x="618482" y="1279138"/>
            <a:ext cx="1994097" cy="1719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/>
          <a:stretch/>
        </p:blipFill>
        <p:spPr>
          <a:xfrm>
            <a:off x="2605212" y="1355917"/>
            <a:ext cx="1800200" cy="1355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12" y="4745349"/>
            <a:ext cx="1967004" cy="13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0" y="665936"/>
            <a:ext cx="4224418" cy="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0" y="959083"/>
            <a:ext cx="4224418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908435" y="646213"/>
            <a:ext cx="4224418" cy="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919582" y="951318"/>
            <a:ext cx="4224418" cy="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669790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СТУДЕНЧЕСКАЯ ЖИЗНЬ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764" y="643543"/>
            <a:ext cx="315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СТУДЕНЧЕСКИЙ ГОРОДОК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8" y="968485"/>
            <a:ext cx="41889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институте обучаются аспиранты из стран ближнего и дальнего зарубежья. Они принимают активное участие в студенческих организациях: Студенческое научное общество, Клуб ООН НИУ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БелГУ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Совет землячеств иностранных студентов, Международный студенческий офис. </a:t>
            </a:r>
          </a:p>
        </p:txBody>
      </p:sp>
      <p:pic>
        <p:nvPicPr>
          <p:cNvPr id="7170" name="Picture 2" descr="C:\Documents and Settings\Glumova\Рабочий стол\Глумова Я.Г\Презентация\szis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" y="1848955"/>
            <a:ext cx="2405208" cy="180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Glumova\Рабочий стол\Глумова Я.Г\Презентация\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" y="3535040"/>
            <a:ext cx="2377447" cy="178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Glumova\Рабочий стол\Глумова Я.Г\Презентация\szis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55" y="1895370"/>
            <a:ext cx="2281436" cy="171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Glumova\Рабочий стол\Глумова Я.Г\Презентация\szis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4" y="3546659"/>
            <a:ext cx="2310487" cy="1732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Glumova\Рабочий стол\Глумова Я.Г\Презентация\Нежеголь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07" y="5261051"/>
            <a:ext cx="2295961" cy="153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6183" y="988947"/>
            <a:ext cx="4188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Аспиранты института проживают в комфортабельных общежитиях, расположенных в непосредственной близости к университету. </a:t>
            </a:r>
          </a:p>
        </p:txBody>
      </p:sp>
      <p:pic>
        <p:nvPicPr>
          <p:cNvPr id="7175" name="Picture 7" descr="C:\Documents and Settings\Glumova\Рабочий стол\Глумова Я.Г\Презентация\Общага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5" y="1895370"/>
            <a:ext cx="2217568" cy="147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Glumova\Рабочий стол\Глумова Я.Г\Презентация\ob1-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8" y="5084467"/>
            <a:ext cx="2327861" cy="1745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s://www.bsu.edu.ru/bsu/structure/admin/images/ob2-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33" y="3523074"/>
            <a:ext cx="2081858" cy="156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www.bsu.edu.ru/bsu/structure/admin/images/ob5-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14" y="3509429"/>
            <a:ext cx="2094905" cy="166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www.bsu.edu.ru/bsu/structure/admin/images/ob5-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21" y="5176940"/>
            <a:ext cx="2172043" cy="164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201715"/>
            <a:ext cx="1162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Glumova\Рабочий стол\Глумова Я.Г\Презентация\szis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0" y="5261051"/>
            <a:ext cx="2188044" cy="164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su.edu.ru/bsu/structure/admin/images/ob5-0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14" y="1907204"/>
            <a:ext cx="2007091" cy="150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0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573</Words>
  <Application>Microsoft Office PowerPoint</Application>
  <PresentationFormat>Экран (4:3)</PresentationFormat>
  <Paragraphs>102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cp:lastPrinted>2019-11-13T14:40:01Z</cp:lastPrinted>
  <dcterms:modified xsi:type="dcterms:W3CDTF">2020-01-17T14:38:48Z</dcterms:modified>
</cp:coreProperties>
</file>